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
      <p:font typeface="Merriweather"/>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A4A3A4"/>
          </p15:clr>
        </p15:guide>
        <p15:guide id="2" orient="horz" pos="2592">
          <p15:clr>
            <a:srgbClr val="9AA0A6"/>
          </p15:clr>
        </p15:guide>
        <p15:guide id="3" orient="horz" pos="2215">
          <p15:clr>
            <a:srgbClr val="9AA0A6"/>
          </p15:clr>
        </p15:guide>
        <p15:guide id="4" orient="horz" pos="648">
          <p15:clr>
            <a:srgbClr val="9AA0A6"/>
          </p15:clr>
        </p15:guide>
        <p15:guide id="5" orient="horz" pos="1894">
          <p15:clr>
            <a:srgbClr val="9AA0A6"/>
          </p15:clr>
        </p15:guide>
        <p15:guide id="6" pos="317">
          <p15:clr>
            <a:srgbClr val="9AA0A6"/>
          </p15:clr>
        </p15:guide>
        <p15:guide id="7" orient="horz">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 pos="2592" orient="horz"/>
        <p:guide pos="2215" orient="horz"/>
        <p:guide pos="648" orient="horz"/>
        <p:guide pos="1894" orient="horz"/>
        <p:guide pos="317"/>
        <p:guide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35" Type="http://schemas.openxmlformats.org/officeDocument/2006/relationships/font" Target="fonts/Merriweather-bold.fntdata"/><Relationship Id="rId12" Type="http://schemas.openxmlformats.org/officeDocument/2006/relationships/slide" Target="slides/slide7.xml"/><Relationship Id="rId34" Type="http://schemas.openxmlformats.org/officeDocument/2006/relationships/font" Target="fonts/Merriweather-regular.fntdata"/><Relationship Id="rId15" Type="http://schemas.openxmlformats.org/officeDocument/2006/relationships/slide" Target="slides/slide10.xml"/><Relationship Id="rId37" Type="http://schemas.openxmlformats.org/officeDocument/2006/relationships/font" Target="fonts/Merriweather-boldItalic.fntdata"/><Relationship Id="rId14" Type="http://schemas.openxmlformats.org/officeDocument/2006/relationships/slide" Target="slides/slide9.xml"/><Relationship Id="rId36" Type="http://schemas.openxmlformats.org/officeDocument/2006/relationships/font" Target="fonts/Merriweather-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430cc776de_4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430cc776de_4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430cc776de_4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430cc776de_4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430cc776de_4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430cc776de_4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430cc776de_4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430cc776de_4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404d7e734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404d7e734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40612a400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40612a400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404d7e7345_4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404d7e7345_4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4311f103d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4311f103d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406a91414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406a91414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4311f103dc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4311f103dc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430cc776de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430cc776de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406a91414a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406a91414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406a91414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406a91414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404d7e734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404d7e734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404d7e734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404d7e734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403f2a1c6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403f2a1c6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430cc776de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430cc776d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430cc776de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430cc776de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430cc776de_4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430cc776de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4311f103d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4311f103d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4311f103dc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4311f103d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404d7e734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404d7e734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430cc776de_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430cc776de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hyperlink" Target="https://github.com/Luciebest/Backend?fbclid=IwAR3r8U9G9GJcQ-gliB4i54f082Op_X3r7EticZPohU5ey_XVR-NIDBxi5rA"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hyperlink" Target="https://github.com/Luciebest/Frontend?fbclid=IwAR1w2c7e03JuLvGbHbO2ZopHfCG5GG7uegBwkktunwkqdIT_eKZ_j_Xvmg0"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5.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hyperlink" Target="https://github.com/Mateesescu-Niki/AutomatedTests/tree/master" TargetMode="Externa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25.jpg"/><Relationship Id="rId4" Type="http://schemas.openxmlformats.org/officeDocument/2006/relationships/image" Target="../media/image26.jpg"/><Relationship Id="rId5" Type="http://schemas.openxmlformats.org/officeDocument/2006/relationships/image" Target="../media/image1.jpg"/><Relationship Id="rId6" Type="http://schemas.openxmlformats.org/officeDocument/2006/relationships/image" Target="../media/image22.png"/><Relationship Id="rId7"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hyperlink" Target="https://www.figma.com/file/N1io0vcjacQL5mSzuIvTcR/Centric-Summer-Practice--Students-of-Tudor-Vladimirescu's-Portal?node-id=2%3A135"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rot="285">
            <a:off x="407192" y="1611605"/>
            <a:ext cx="7227000" cy="92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800">
                <a:solidFill>
                  <a:srgbClr val="242424"/>
                </a:solidFill>
                <a:highlight>
                  <a:srgbClr val="FFFFFF"/>
                </a:highlight>
              </a:rPr>
              <a:t>Students of Tudor Vladimirescu portal</a:t>
            </a:r>
            <a:endParaRPr b="1" sz="2800"/>
          </a:p>
        </p:txBody>
      </p:sp>
      <p:sp>
        <p:nvSpPr>
          <p:cNvPr id="65" name="Google Shape;65;p13"/>
          <p:cNvSpPr txBox="1"/>
          <p:nvPr>
            <p:ph idx="1" type="subTitle"/>
          </p:nvPr>
        </p:nvSpPr>
        <p:spPr>
          <a:xfrm>
            <a:off x="5175650" y="2854375"/>
            <a:ext cx="3868200" cy="15270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sz="2400">
                <a:solidFill>
                  <a:srgbClr val="FFFFFF"/>
                </a:solidFill>
              </a:rPr>
              <a:t>Made by : Busy bees</a:t>
            </a:r>
            <a:endParaRPr sz="2400">
              <a:solidFill>
                <a:srgbClr val="FFFFFF"/>
              </a:solidFill>
            </a:endParaRPr>
          </a:p>
          <a:p>
            <a:pPr indent="0" lvl="0" marL="0" rtl="0" algn="l">
              <a:spcBef>
                <a:spcPts val="0"/>
              </a:spcBef>
              <a:spcAft>
                <a:spcPts val="0"/>
              </a:spcAft>
              <a:buNone/>
            </a:pPr>
            <a:r>
              <a:t/>
            </a:r>
            <a:endParaRPr sz="2400">
              <a:solidFill>
                <a:srgbClr val="FFFFFF"/>
              </a:solidFill>
            </a:endParaRPr>
          </a:p>
          <a:p>
            <a:pPr indent="0" lvl="0" marL="0" rtl="0" algn="l">
              <a:spcBef>
                <a:spcPts val="0"/>
              </a:spcBef>
              <a:spcAft>
                <a:spcPts val="0"/>
              </a:spcAft>
              <a:buNone/>
            </a:pPr>
            <a:r>
              <a:rPr lang="en" sz="2400">
                <a:solidFill>
                  <a:srgbClr val="FFFFFF"/>
                </a:solidFill>
              </a:rPr>
              <a:t>(</a:t>
            </a:r>
            <a:r>
              <a:rPr lang="en" sz="2400">
                <a:solidFill>
                  <a:srgbClr val="FFFFFF"/>
                </a:solidFill>
              </a:rPr>
              <a:t>Mertic Lucia-Maria, Mateeșescu Niki, Bursuc Ștefana, Lungu Ștefania, </a:t>
            </a:r>
            <a:r>
              <a:rPr lang="en" sz="2400">
                <a:solidFill>
                  <a:srgbClr val="FFFFFF"/>
                </a:solidFill>
              </a:rPr>
              <a:t>Blanaru Ioana)</a:t>
            </a:r>
            <a:endParaRPr sz="1800"/>
          </a:p>
        </p:txBody>
      </p:sp>
      <p:sp>
        <p:nvSpPr>
          <p:cNvPr id="66" name="Google Shape;66;p13"/>
          <p:cNvSpPr txBox="1"/>
          <p:nvPr/>
        </p:nvSpPr>
        <p:spPr>
          <a:xfrm>
            <a:off x="4214550" y="4614825"/>
            <a:ext cx="714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alibri"/>
                <a:ea typeface="Calibri"/>
                <a:cs typeface="Calibri"/>
                <a:sym typeface="Calibri"/>
              </a:rPr>
              <a:t>2022</a:t>
            </a:r>
            <a:endParaRPr>
              <a:solidFill>
                <a:schemeClr val="lt1"/>
              </a:solidFill>
              <a:latin typeface="Calibri"/>
              <a:ea typeface="Calibri"/>
              <a:cs typeface="Calibri"/>
              <a:sym typeface="Calibri"/>
            </a:endParaRPr>
          </a:p>
        </p:txBody>
      </p:sp>
      <p:pic>
        <p:nvPicPr>
          <p:cNvPr id="67" name="Google Shape;67;p13"/>
          <p:cNvPicPr preferRelativeResize="0"/>
          <p:nvPr/>
        </p:nvPicPr>
        <p:blipFill>
          <a:blip r:embed="rId3">
            <a:alphaModFix/>
          </a:blip>
          <a:stretch>
            <a:fillRect/>
          </a:stretch>
        </p:blipFill>
        <p:spPr>
          <a:xfrm>
            <a:off x="7218625" y="64300"/>
            <a:ext cx="1925376" cy="1739725"/>
          </a:xfrm>
          <a:prstGeom prst="rect">
            <a:avLst/>
          </a:prstGeom>
          <a:noFill/>
          <a:ln>
            <a:noFill/>
          </a:ln>
        </p:spPr>
      </p:pic>
      <p:pic>
        <p:nvPicPr>
          <p:cNvPr id="68" name="Google Shape;68;p13"/>
          <p:cNvPicPr preferRelativeResize="0"/>
          <p:nvPr/>
        </p:nvPicPr>
        <p:blipFill>
          <a:blip r:embed="rId4">
            <a:alphaModFix/>
          </a:blip>
          <a:stretch>
            <a:fillRect/>
          </a:stretch>
        </p:blipFill>
        <p:spPr>
          <a:xfrm>
            <a:off x="82825" y="248725"/>
            <a:ext cx="1242275" cy="1242275"/>
          </a:xfrm>
          <a:prstGeom prst="rect">
            <a:avLst/>
          </a:prstGeom>
          <a:noFill/>
          <a:ln>
            <a:noFill/>
          </a:ln>
          <a:effectLst>
            <a:outerShdw blurRad="57150" rotWithShape="0" algn="bl" dir="10680000" dist="76200">
              <a:srgbClr val="000000">
                <a:alpha val="56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418850" y="315600"/>
            <a:ext cx="30327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Backend</a:t>
            </a:r>
            <a:endParaRPr/>
          </a:p>
        </p:txBody>
      </p:sp>
      <p:sp>
        <p:nvSpPr>
          <p:cNvPr id="142" name="Google Shape;142;p22"/>
          <p:cNvSpPr txBox="1"/>
          <p:nvPr>
            <p:ph idx="1" type="body"/>
          </p:nvPr>
        </p:nvSpPr>
        <p:spPr>
          <a:xfrm>
            <a:off x="503625" y="2488900"/>
            <a:ext cx="3072900" cy="1036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Our project uses onion </a:t>
            </a:r>
            <a:r>
              <a:rPr lang="en"/>
              <a:t>architecture.</a:t>
            </a:r>
            <a:endParaRPr/>
          </a:p>
        </p:txBody>
      </p:sp>
      <p:pic>
        <p:nvPicPr>
          <p:cNvPr id="143" name="Google Shape;143;p22"/>
          <p:cNvPicPr preferRelativeResize="0"/>
          <p:nvPr/>
        </p:nvPicPr>
        <p:blipFill rotWithShape="1">
          <a:blip r:embed="rId3">
            <a:alphaModFix/>
          </a:blip>
          <a:srcRect b="3114" l="2230" r="2459" t="1946"/>
          <a:stretch/>
        </p:blipFill>
        <p:spPr>
          <a:xfrm>
            <a:off x="4304650" y="367500"/>
            <a:ext cx="4404000" cy="4408500"/>
          </a:xfrm>
          <a:prstGeom prst="ellips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ph type="title"/>
          </p:nvPr>
        </p:nvSpPr>
        <p:spPr>
          <a:xfrm>
            <a:off x="440300" y="315600"/>
            <a:ext cx="30327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Backend</a:t>
            </a:r>
            <a:endParaRPr/>
          </a:p>
        </p:txBody>
      </p:sp>
      <p:sp>
        <p:nvSpPr>
          <p:cNvPr id="149" name="Google Shape;149;p23"/>
          <p:cNvSpPr txBox="1"/>
          <p:nvPr>
            <p:ph idx="1" type="body"/>
          </p:nvPr>
        </p:nvSpPr>
        <p:spPr>
          <a:xfrm>
            <a:off x="503625" y="940200"/>
            <a:ext cx="3161100" cy="26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Domain</a:t>
            </a:r>
            <a:r>
              <a:rPr lang="en" sz="1200"/>
              <a:t> is the </a:t>
            </a:r>
            <a:r>
              <a:rPr lang="en" sz="1200" u="sng"/>
              <a:t>CORE of the application</a:t>
            </a:r>
            <a:r>
              <a:rPr lang="en" sz="1200"/>
              <a:t>. </a:t>
            </a:r>
            <a:r>
              <a:rPr lang="en" sz="1200"/>
              <a:t>Here we have </a:t>
            </a:r>
            <a:r>
              <a:rPr lang="en" sz="1200" u="sng"/>
              <a:t>basic entities</a:t>
            </a:r>
            <a:r>
              <a:rPr lang="en" sz="1200"/>
              <a:t>.</a:t>
            </a:r>
            <a:endParaRPr sz="1200"/>
          </a:p>
          <a:p>
            <a:pPr indent="0" lvl="0" marL="0" rtl="0" algn="l">
              <a:spcBef>
                <a:spcPts val="1200"/>
              </a:spcBef>
              <a:spcAft>
                <a:spcPts val="0"/>
              </a:spcAft>
              <a:buNone/>
            </a:pPr>
            <a:r>
              <a:rPr lang="en" sz="1200"/>
              <a:t>In </a:t>
            </a:r>
            <a:r>
              <a:rPr b="1" lang="en" sz="1200"/>
              <a:t>Application</a:t>
            </a:r>
            <a:r>
              <a:rPr lang="en" sz="1200"/>
              <a:t> we have </a:t>
            </a:r>
            <a:r>
              <a:rPr lang="en" sz="1200" u="sng"/>
              <a:t>business logic and business rules</a:t>
            </a:r>
            <a:r>
              <a:rPr lang="en" sz="1200"/>
              <a:t>. We create our repository interfaces.</a:t>
            </a:r>
            <a:endParaRPr sz="1200"/>
          </a:p>
          <a:p>
            <a:pPr indent="0" lvl="0" marL="0" rtl="0" algn="l">
              <a:spcBef>
                <a:spcPts val="1200"/>
              </a:spcBef>
              <a:spcAft>
                <a:spcPts val="0"/>
              </a:spcAft>
              <a:buNone/>
            </a:pPr>
            <a:r>
              <a:rPr lang="en" sz="1200"/>
              <a:t>In </a:t>
            </a:r>
            <a:r>
              <a:rPr b="1" lang="en" sz="1200"/>
              <a:t>Infrastructure</a:t>
            </a:r>
            <a:r>
              <a:rPr lang="en" sz="1200"/>
              <a:t> we have </a:t>
            </a:r>
            <a:r>
              <a:rPr lang="en" sz="1200" u="sng"/>
              <a:t>things that can be used generically</a:t>
            </a:r>
            <a:r>
              <a:rPr lang="en" sz="1200"/>
              <a:t> throughout the application. </a:t>
            </a:r>
            <a:r>
              <a:rPr lang="en" sz="1200" u="sng"/>
              <a:t>The implementation of the methods is decoupled</a:t>
            </a:r>
            <a:r>
              <a:rPr lang="en" sz="1200"/>
              <a:t>.</a:t>
            </a:r>
            <a:endParaRPr sz="1200"/>
          </a:p>
          <a:p>
            <a:pPr indent="0" lvl="0" marL="0" rtl="0" algn="l">
              <a:spcBef>
                <a:spcPts val="1200"/>
              </a:spcBef>
              <a:spcAft>
                <a:spcPts val="0"/>
              </a:spcAft>
              <a:buNone/>
            </a:pPr>
            <a:r>
              <a:rPr lang="en" sz="1200"/>
              <a:t>The </a:t>
            </a:r>
            <a:r>
              <a:rPr b="1" lang="en" sz="1200"/>
              <a:t>Presentation layer</a:t>
            </a:r>
            <a:r>
              <a:rPr lang="en" sz="1200"/>
              <a:t> is the first and topmost layer present in the application where </a:t>
            </a:r>
            <a:r>
              <a:rPr lang="en" sz="1200" u="sng"/>
              <a:t>users can interact with the application</a:t>
            </a:r>
            <a:r>
              <a:rPr lang="en" sz="1200"/>
              <a:t>.</a:t>
            </a:r>
            <a:r>
              <a:rPr lang="en" sz="1200"/>
              <a:t> </a:t>
            </a:r>
            <a:endParaRPr sz="1200"/>
          </a:p>
          <a:p>
            <a:pPr indent="0" lvl="0" marL="0" rtl="0" algn="l">
              <a:spcBef>
                <a:spcPts val="1200"/>
              </a:spcBef>
              <a:spcAft>
                <a:spcPts val="0"/>
              </a:spcAft>
              <a:buNone/>
            </a:pPr>
            <a:r>
              <a:t/>
            </a:r>
            <a:endParaRPr sz="1200"/>
          </a:p>
          <a:p>
            <a:pPr indent="0" lvl="0" marL="0" rtl="0" algn="l">
              <a:spcBef>
                <a:spcPts val="1200"/>
              </a:spcBef>
              <a:spcAft>
                <a:spcPts val="1200"/>
              </a:spcAft>
              <a:buNone/>
            </a:pPr>
            <a:r>
              <a:t/>
            </a:r>
            <a:endParaRPr sz="1200"/>
          </a:p>
        </p:txBody>
      </p:sp>
      <p:pic>
        <p:nvPicPr>
          <p:cNvPr id="150" name="Google Shape;150;p23"/>
          <p:cNvPicPr preferRelativeResize="0"/>
          <p:nvPr/>
        </p:nvPicPr>
        <p:blipFill>
          <a:blip r:embed="rId3">
            <a:alphaModFix/>
          </a:blip>
          <a:stretch>
            <a:fillRect/>
          </a:stretch>
        </p:blipFill>
        <p:spPr>
          <a:xfrm>
            <a:off x="4572000" y="396638"/>
            <a:ext cx="4108750" cy="3147825"/>
          </a:xfrm>
          <a:prstGeom prst="rect">
            <a:avLst/>
          </a:prstGeom>
          <a:noFill/>
          <a:ln>
            <a:noFill/>
          </a:ln>
        </p:spPr>
      </p:pic>
      <p:sp>
        <p:nvSpPr>
          <p:cNvPr id="151" name="Google Shape;151;p23"/>
          <p:cNvSpPr txBox="1"/>
          <p:nvPr/>
        </p:nvSpPr>
        <p:spPr>
          <a:xfrm>
            <a:off x="503625" y="4463600"/>
            <a:ext cx="3664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2"/>
                </a:solidFill>
                <a:latin typeface="Roboto"/>
                <a:ea typeface="Roboto"/>
                <a:cs typeface="Roboto"/>
                <a:sym typeface="Roboto"/>
              </a:rPr>
              <a:t>GitHub : </a:t>
            </a:r>
            <a:r>
              <a:rPr lang="en" u="sng">
                <a:solidFill>
                  <a:srgbClr val="0084FF"/>
                </a:solidFill>
                <a:hlinkClick r:id="rId4">
                  <a:extLst>
                    <a:ext uri="{A12FA001-AC4F-418D-AE19-62706E023703}">
                      <ahyp:hlinkClr val="tx"/>
                    </a:ext>
                  </a:extLst>
                </a:hlinkClick>
              </a:rPr>
              <a:t>ttps://github.com/Luciebest/Backend</a:t>
            </a:r>
            <a:endParaRPr>
              <a:solidFill>
                <a:srgbClr val="0084FF"/>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429575" y="315600"/>
            <a:ext cx="3032700" cy="71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Backend</a:t>
            </a:r>
            <a:endParaRPr/>
          </a:p>
        </p:txBody>
      </p:sp>
      <p:sp>
        <p:nvSpPr>
          <p:cNvPr id="157" name="Google Shape;157;p24"/>
          <p:cNvSpPr txBox="1"/>
          <p:nvPr>
            <p:ph idx="1" type="body"/>
          </p:nvPr>
        </p:nvSpPr>
        <p:spPr>
          <a:xfrm>
            <a:off x="503625" y="1970550"/>
            <a:ext cx="3205200" cy="229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After we build our TudorPortal.Api presented in the previous slide, we can see in Swagger that our entities have been created. All of them (besides users) have the functionalities presented in the picture.</a:t>
            </a:r>
            <a:endParaRPr/>
          </a:p>
        </p:txBody>
      </p:sp>
      <p:pic>
        <p:nvPicPr>
          <p:cNvPr id="158" name="Google Shape;158;p24"/>
          <p:cNvPicPr preferRelativeResize="0"/>
          <p:nvPr/>
        </p:nvPicPr>
        <p:blipFill>
          <a:blip r:embed="rId3">
            <a:alphaModFix/>
          </a:blip>
          <a:stretch>
            <a:fillRect/>
          </a:stretch>
        </p:blipFill>
        <p:spPr>
          <a:xfrm>
            <a:off x="3881250" y="849900"/>
            <a:ext cx="5262750" cy="298962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407200" y="364875"/>
            <a:ext cx="3315900" cy="68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Frontend</a:t>
            </a:r>
            <a:endParaRPr/>
          </a:p>
        </p:txBody>
      </p:sp>
      <p:sp>
        <p:nvSpPr>
          <p:cNvPr id="164" name="Google Shape;164;p25"/>
          <p:cNvSpPr txBox="1"/>
          <p:nvPr>
            <p:ph idx="1" type="body"/>
          </p:nvPr>
        </p:nvSpPr>
        <p:spPr>
          <a:xfrm>
            <a:off x="407200" y="1597075"/>
            <a:ext cx="3086100" cy="3010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learned how to create a project using :</a:t>
            </a:r>
            <a:endParaRPr/>
          </a:p>
          <a:p>
            <a:pPr indent="0" lvl="0" marL="0" rtl="0" algn="l">
              <a:spcBef>
                <a:spcPts val="1200"/>
              </a:spcBef>
              <a:spcAft>
                <a:spcPts val="0"/>
              </a:spcAft>
              <a:buNone/>
            </a:pPr>
            <a:r>
              <a:rPr b="1" lang="en"/>
              <a:t>HTML</a:t>
            </a:r>
            <a:r>
              <a:rPr lang="en"/>
              <a:t> </a:t>
            </a:r>
            <a:endParaRPr b="1"/>
          </a:p>
          <a:p>
            <a:pPr indent="0" lvl="0" marL="0" rtl="0" algn="l">
              <a:spcBef>
                <a:spcPts val="1200"/>
              </a:spcBef>
              <a:spcAft>
                <a:spcPts val="0"/>
              </a:spcAft>
              <a:buNone/>
            </a:pPr>
            <a:r>
              <a:rPr b="1" lang="en"/>
              <a:t>CSS</a:t>
            </a:r>
            <a:r>
              <a:rPr lang="en"/>
              <a:t> </a:t>
            </a:r>
            <a:endParaRPr b="1"/>
          </a:p>
          <a:p>
            <a:pPr indent="0" lvl="0" marL="0" rtl="0" algn="l">
              <a:spcBef>
                <a:spcPts val="1200"/>
              </a:spcBef>
              <a:spcAft>
                <a:spcPts val="0"/>
              </a:spcAft>
              <a:buNone/>
            </a:pPr>
            <a:r>
              <a:rPr b="1" lang="en"/>
              <a:t>ANGULAR </a:t>
            </a:r>
            <a:endParaRPr b="1"/>
          </a:p>
          <a:p>
            <a:pPr indent="0" lvl="0" marL="0" rtl="0" algn="l">
              <a:spcBef>
                <a:spcPts val="1200"/>
              </a:spcBef>
              <a:spcAft>
                <a:spcPts val="1200"/>
              </a:spcAft>
              <a:buNone/>
            </a:pPr>
            <a:r>
              <a:rPr b="1" lang="en"/>
              <a:t>TYPESCRIPT </a:t>
            </a:r>
            <a:endParaRPr b="1"/>
          </a:p>
        </p:txBody>
      </p:sp>
      <p:pic>
        <p:nvPicPr>
          <p:cNvPr id="165" name="Google Shape;165;p25"/>
          <p:cNvPicPr preferRelativeResize="0"/>
          <p:nvPr/>
        </p:nvPicPr>
        <p:blipFill>
          <a:blip r:embed="rId3">
            <a:alphaModFix/>
          </a:blip>
          <a:stretch>
            <a:fillRect/>
          </a:stretch>
        </p:blipFill>
        <p:spPr>
          <a:xfrm>
            <a:off x="3798100" y="849900"/>
            <a:ext cx="5345899" cy="374059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407200" y="364875"/>
            <a:ext cx="3315900" cy="68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Frontend</a:t>
            </a:r>
            <a:endParaRPr/>
          </a:p>
        </p:txBody>
      </p:sp>
      <p:sp>
        <p:nvSpPr>
          <p:cNvPr id="171" name="Google Shape;171;p26"/>
          <p:cNvSpPr txBox="1"/>
          <p:nvPr>
            <p:ph idx="1" type="body"/>
          </p:nvPr>
        </p:nvSpPr>
        <p:spPr>
          <a:xfrm>
            <a:off x="522100" y="2057400"/>
            <a:ext cx="3086100" cy="1596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image </a:t>
            </a:r>
            <a:r>
              <a:rPr lang="en"/>
              <a:t>shows the front-end components that we used for each functionality.</a:t>
            </a:r>
            <a:endParaRPr/>
          </a:p>
        </p:txBody>
      </p:sp>
      <p:pic>
        <p:nvPicPr>
          <p:cNvPr id="172" name="Google Shape;172;p26"/>
          <p:cNvPicPr preferRelativeResize="0"/>
          <p:nvPr/>
        </p:nvPicPr>
        <p:blipFill>
          <a:blip r:embed="rId3">
            <a:alphaModFix/>
          </a:blip>
          <a:stretch>
            <a:fillRect/>
          </a:stretch>
        </p:blipFill>
        <p:spPr>
          <a:xfrm>
            <a:off x="5429250" y="211800"/>
            <a:ext cx="2405406" cy="4838700"/>
          </a:xfrm>
          <a:prstGeom prst="rect">
            <a:avLst/>
          </a:prstGeom>
          <a:noFill/>
          <a:ln>
            <a:noFill/>
          </a:ln>
        </p:spPr>
      </p:pic>
      <p:sp>
        <p:nvSpPr>
          <p:cNvPr id="173" name="Google Shape;173;p26"/>
          <p:cNvSpPr txBox="1"/>
          <p:nvPr/>
        </p:nvSpPr>
        <p:spPr>
          <a:xfrm>
            <a:off x="503625" y="4219200"/>
            <a:ext cx="3219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2"/>
                </a:solidFill>
                <a:latin typeface="Roboto"/>
                <a:ea typeface="Roboto"/>
                <a:cs typeface="Roboto"/>
                <a:sym typeface="Roboto"/>
              </a:rPr>
              <a:t>Github : </a:t>
            </a:r>
            <a:r>
              <a:rPr lang="en" u="sng">
                <a:solidFill>
                  <a:srgbClr val="0084FF"/>
                </a:solidFill>
                <a:hlinkClick r:id="rId4">
                  <a:extLst>
                    <a:ext uri="{A12FA001-AC4F-418D-AE19-62706E023703}">
                      <ahyp:hlinkClr val="tx"/>
                    </a:ext>
                  </a:extLst>
                </a:hlinkClick>
              </a:rPr>
              <a:t>https://github.com/Luciebest/Frontend</a:t>
            </a:r>
            <a:endParaRPr>
              <a:solidFill>
                <a:srgbClr val="0084FF"/>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title"/>
          </p:nvPr>
        </p:nvSpPr>
        <p:spPr>
          <a:xfrm>
            <a:off x="503625" y="372350"/>
            <a:ext cx="3127500" cy="527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Frontend</a:t>
            </a:r>
            <a:endParaRPr/>
          </a:p>
        </p:txBody>
      </p:sp>
      <p:sp>
        <p:nvSpPr>
          <p:cNvPr id="179" name="Google Shape;179;p27"/>
          <p:cNvSpPr txBox="1"/>
          <p:nvPr>
            <p:ph idx="1" type="body"/>
          </p:nvPr>
        </p:nvSpPr>
        <p:spPr>
          <a:xfrm>
            <a:off x="503625" y="2414700"/>
            <a:ext cx="3127500" cy="1700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These are our Login and Sign up pages.</a:t>
            </a:r>
            <a:endParaRPr/>
          </a:p>
        </p:txBody>
      </p:sp>
      <p:pic>
        <p:nvPicPr>
          <p:cNvPr id="180" name="Google Shape;180;p27"/>
          <p:cNvPicPr preferRelativeResize="0"/>
          <p:nvPr/>
        </p:nvPicPr>
        <p:blipFill>
          <a:blip r:embed="rId3">
            <a:alphaModFix/>
          </a:blip>
          <a:stretch>
            <a:fillRect/>
          </a:stretch>
        </p:blipFill>
        <p:spPr>
          <a:xfrm>
            <a:off x="3777150" y="152400"/>
            <a:ext cx="5366850" cy="2488301"/>
          </a:xfrm>
          <a:prstGeom prst="rect">
            <a:avLst/>
          </a:prstGeom>
          <a:noFill/>
          <a:ln>
            <a:noFill/>
          </a:ln>
        </p:spPr>
      </p:pic>
      <p:pic>
        <p:nvPicPr>
          <p:cNvPr id="181" name="Google Shape;181;p27"/>
          <p:cNvPicPr preferRelativeResize="0"/>
          <p:nvPr/>
        </p:nvPicPr>
        <p:blipFill>
          <a:blip r:embed="rId4">
            <a:alphaModFix/>
          </a:blip>
          <a:stretch>
            <a:fillRect/>
          </a:stretch>
        </p:blipFill>
        <p:spPr>
          <a:xfrm>
            <a:off x="3777150" y="3088212"/>
            <a:ext cx="5366851" cy="2053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8"/>
          <p:cNvSpPr txBox="1"/>
          <p:nvPr>
            <p:ph type="title"/>
          </p:nvPr>
        </p:nvSpPr>
        <p:spPr>
          <a:xfrm>
            <a:off x="407200" y="364875"/>
            <a:ext cx="3315900" cy="68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Frontend</a:t>
            </a:r>
            <a:endParaRPr/>
          </a:p>
        </p:txBody>
      </p:sp>
      <p:sp>
        <p:nvSpPr>
          <p:cNvPr id="187" name="Google Shape;187;p28"/>
          <p:cNvSpPr txBox="1"/>
          <p:nvPr>
            <p:ph idx="1" type="body"/>
          </p:nvPr>
        </p:nvSpPr>
        <p:spPr>
          <a:xfrm>
            <a:off x="522100" y="2517900"/>
            <a:ext cx="3086100" cy="1596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This is an example of notification that the admin </a:t>
            </a:r>
            <a:r>
              <a:rPr lang="en"/>
              <a:t>receives and evaluates it before accepting or rejecting. </a:t>
            </a:r>
            <a:endParaRPr/>
          </a:p>
        </p:txBody>
      </p:sp>
      <p:pic>
        <p:nvPicPr>
          <p:cNvPr id="188" name="Google Shape;188;p28"/>
          <p:cNvPicPr preferRelativeResize="0"/>
          <p:nvPr/>
        </p:nvPicPr>
        <p:blipFill>
          <a:blip r:embed="rId3">
            <a:alphaModFix/>
          </a:blip>
          <a:stretch>
            <a:fillRect/>
          </a:stretch>
        </p:blipFill>
        <p:spPr>
          <a:xfrm>
            <a:off x="4235775" y="588275"/>
            <a:ext cx="4536224" cy="38953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9"/>
          <p:cNvSpPr txBox="1"/>
          <p:nvPr>
            <p:ph type="title"/>
          </p:nvPr>
        </p:nvSpPr>
        <p:spPr>
          <a:xfrm>
            <a:off x="-10500" y="0"/>
            <a:ext cx="3771900" cy="18291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Developer Testing</a:t>
            </a:r>
            <a:endParaRPr/>
          </a:p>
        </p:txBody>
      </p:sp>
      <p:sp>
        <p:nvSpPr>
          <p:cNvPr id="194" name="Google Shape;194;p29"/>
          <p:cNvSpPr txBox="1"/>
          <p:nvPr>
            <p:ph idx="1" type="body"/>
          </p:nvPr>
        </p:nvSpPr>
        <p:spPr>
          <a:xfrm>
            <a:off x="503625" y="2568600"/>
            <a:ext cx="3161100" cy="15462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a:t>Here we use unit testing on services and integration testing on controllers.</a:t>
            </a:r>
            <a:endParaRPr/>
          </a:p>
        </p:txBody>
      </p:sp>
      <p:pic>
        <p:nvPicPr>
          <p:cNvPr id="195" name="Google Shape;195;p29"/>
          <p:cNvPicPr preferRelativeResize="0"/>
          <p:nvPr/>
        </p:nvPicPr>
        <p:blipFill>
          <a:blip r:embed="rId3">
            <a:alphaModFix/>
          </a:blip>
          <a:stretch>
            <a:fillRect/>
          </a:stretch>
        </p:blipFill>
        <p:spPr>
          <a:xfrm>
            <a:off x="5197300" y="209550"/>
            <a:ext cx="2838450" cy="41624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0"/>
          <p:cNvSpPr txBox="1"/>
          <p:nvPr>
            <p:ph type="title"/>
          </p:nvPr>
        </p:nvSpPr>
        <p:spPr>
          <a:xfrm>
            <a:off x="-10500" y="0"/>
            <a:ext cx="3771900" cy="18291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Developer Testing</a:t>
            </a:r>
            <a:endParaRPr/>
          </a:p>
        </p:txBody>
      </p:sp>
      <p:sp>
        <p:nvSpPr>
          <p:cNvPr id="201" name="Google Shape;201;p30"/>
          <p:cNvSpPr txBox="1"/>
          <p:nvPr>
            <p:ph idx="1" type="body"/>
          </p:nvPr>
        </p:nvSpPr>
        <p:spPr>
          <a:xfrm>
            <a:off x="450050" y="1970550"/>
            <a:ext cx="3127500" cy="10368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a:t>This is an example for a service test that we did on our comment entity.</a:t>
            </a:r>
            <a:endParaRPr/>
          </a:p>
        </p:txBody>
      </p:sp>
      <p:pic>
        <p:nvPicPr>
          <p:cNvPr id="202" name="Google Shape;202;p30"/>
          <p:cNvPicPr preferRelativeResize="0"/>
          <p:nvPr/>
        </p:nvPicPr>
        <p:blipFill>
          <a:blip r:embed="rId3">
            <a:alphaModFix/>
          </a:blip>
          <a:stretch>
            <a:fillRect/>
          </a:stretch>
        </p:blipFill>
        <p:spPr>
          <a:xfrm>
            <a:off x="3999525" y="216675"/>
            <a:ext cx="4953000" cy="4400550"/>
          </a:xfrm>
          <a:prstGeom prst="rect">
            <a:avLst/>
          </a:prstGeom>
          <a:noFill/>
          <a:ln>
            <a:noFill/>
          </a:ln>
        </p:spPr>
      </p:pic>
      <p:pic>
        <p:nvPicPr>
          <p:cNvPr id="203" name="Google Shape;203;p30"/>
          <p:cNvPicPr preferRelativeResize="0"/>
          <p:nvPr/>
        </p:nvPicPr>
        <p:blipFill>
          <a:blip r:embed="rId4">
            <a:alphaModFix/>
          </a:blip>
          <a:stretch>
            <a:fillRect/>
          </a:stretch>
        </p:blipFill>
        <p:spPr>
          <a:xfrm>
            <a:off x="732450" y="3309750"/>
            <a:ext cx="2286000" cy="1219200"/>
          </a:xfrm>
          <a:prstGeom prst="roundRect">
            <a:avLst>
              <a:gd fmla="val 16667" name="adj"/>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1"/>
          <p:cNvSpPr txBox="1"/>
          <p:nvPr>
            <p:ph type="title"/>
          </p:nvPr>
        </p:nvSpPr>
        <p:spPr>
          <a:xfrm>
            <a:off x="-10500" y="0"/>
            <a:ext cx="3771900" cy="18291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Automated</a:t>
            </a:r>
            <a:r>
              <a:rPr lang="en"/>
              <a:t> Testing</a:t>
            </a:r>
            <a:endParaRPr/>
          </a:p>
        </p:txBody>
      </p:sp>
      <p:sp>
        <p:nvSpPr>
          <p:cNvPr id="209" name="Google Shape;209;p31"/>
          <p:cNvSpPr txBox="1"/>
          <p:nvPr>
            <p:ph idx="1" type="body"/>
          </p:nvPr>
        </p:nvSpPr>
        <p:spPr>
          <a:xfrm>
            <a:off x="503625" y="1885600"/>
            <a:ext cx="3204000" cy="2243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For testing APIs, we made use of Postman. We easily created requests, which enhanced the end-to-end testing experience.</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en"/>
              <a:t>We did tests for all the CRUD methods we had in Swagger.</a:t>
            </a:r>
            <a:endParaRPr/>
          </a:p>
        </p:txBody>
      </p:sp>
      <p:pic>
        <p:nvPicPr>
          <p:cNvPr id="210" name="Google Shape;210;p31"/>
          <p:cNvPicPr preferRelativeResize="0"/>
          <p:nvPr/>
        </p:nvPicPr>
        <p:blipFill rotWithShape="1">
          <a:blip r:embed="rId3">
            <a:alphaModFix/>
          </a:blip>
          <a:srcRect b="0" l="6531" r="17074" t="0"/>
          <a:stretch/>
        </p:blipFill>
        <p:spPr>
          <a:xfrm>
            <a:off x="4137863" y="152400"/>
            <a:ext cx="2052412" cy="4838701"/>
          </a:xfrm>
          <a:prstGeom prst="rect">
            <a:avLst/>
          </a:prstGeom>
          <a:noFill/>
          <a:ln>
            <a:noFill/>
          </a:ln>
        </p:spPr>
      </p:pic>
      <p:pic>
        <p:nvPicPr>
          <p:cNvPr id="211" name="Google Shape;211;p31"/>
          <p:cNvPicPr preferRelativeResize="0"/>
          <p:nvPr/>
        </p:nvPicPr>
        <p:blipFill rotWithShape="1">
          <a:blip r:embed="rId4">
            <a:alphaModFix/>
          </a:blip>
          <a:srcRect b="0" l="14354" r="0" t="0"/>
          <a:stretch/>
        </p:blipFill>
        <p:spPr>
          <a:xfrm>
            <a:off x="6563651" y="152400"/>
            <a:ext cx="2227875"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322875" y="549750"/>
            <a:ext cx="3706500" cy="2508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scope</a:t>
            </a:r>
            <a:endParaRPr/>
          </a:p>
        </p:txBody>
      </p:sp>
      <p:sp>
        <p:nvSpPr>
          <p:cNvPr id="74" name="Google Shape;74;p14"/>
          <p:cNvSpPr txBox="1"/>
          <p:nvPr>
            <p:ph idx="1" type="body"/>
          </p:nvPr>
        </p:nvSpPr>
        <p:spPr>
          <a:xfrm>
            <a:off x="4565825" y="1523550"/>
            <a:ext cx="4335900" cy="15351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None/>
            </a:pPr>
            <a:r>
              <a:rPr lang="en" sz="1800"/>
              <a:t>Implement an online portal for our campus, so people can stay up to date with campus informations like news, events, etc.</a:t>
            </a:r>
            <a:endParaRPr sz="1800"/>
          </a:p>
        </p:txBody>
      </p:sp>
      <p:pic>
        <p:nvPicPr>
          <p:cNvPr id="75" name="Google Shape;75;p14"/>
          <p:cNvPicPr preferRelativeResize="0"/>
          <p:nvPr/>
        </p:nvPicPr>
        <p:blipFill>
          <a:blip r:embed="rId3">
            <a:alphaModFix/>
          </a:blip>
          <a:stretch>
            <a:fillRect/>
          </a:stretch>
        </p:blipFill>
        <p:spPr>
          <a:xfrm>
            <a:off x="4323525" y="2107150"/>
            <a:ext cx="4820474" cy="3036349"/>
          </a:xfrm>
          <a:prstGeom prst="rect">
            <a:avLst/>
          </a:prstGeom>
          <a:noFill/>
          <a:ln>
            <a:noFill/>
          </a:ln>
        </p:spPr>
      </p:pic>
      <p:sp>
        <p:nvSpPr>
          <p:cNvPr id="76" name="Google Shape;76;p14"/>
          <p:cNvSpPr txBox="1"/>
          <p:nvPr/>
        </p:nvSpPr>
        <p:spPr>
          <a:xfrm>
            <a:off x="4638263" y="149550"/>
            <a:ext cx="41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Open a portal to your campus through your device!</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2"/>
          <p:cNvSpPr txBox="1"/>
          <p:nvPr>
            <p:ph type="title"/>
          </p:nvPr>
        </p:nvSpPr>
        <p:spPr>
          <a:xfrm>
            <a:off x="-10500" y="0"/>
            <a:ext cx="3771900" cy="18291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Automated Testing</a:t>
            </a:r>
            <a:endParaRPr/>
          </a:p>
        </p:txBody>
      </p:sp>
      <p:sp>
        <p:nvSpPr>
          <p:cNvPr id="217" name="Google Shape;217;p32"/>
          <p:cNvSpPr txBox="1"/>
          <p:nvPr>
            <p:ph idx="1" type="body"/>
          </p:nvPr>
        </p:nvSpPr>
        <p:spPr>
          <a:xfrm>
            <a:off x="503625" y="2483400"/>
            <a:ext cx="3204000" cy="1631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a:t>This is an example of </a:t>
            </a:r>
            <a:r>
              <a:rPr lang="en"/>
              <a:t>Web Services testing</a:t>
            </a:r>
            <a:r>
              <a:rPr lang="en"/>
              <a:t> that we did on our login page.</a:t>
            </a:r>
            <a:endParaRPr/>
          </a:p>
        </p:txBody>
      </p:sp>
      <p:pic>
        <p:nvPicPr>
          <p:cNvPr id="218" name="Google Shape;218;p32"/>
          <p:cNvPicPr preferRelativeResize="0"/>
          <p:nvPr/>
        </p:nvPicPr>
        <p:blipFill>
          <a:blip r:embed="rId3">
            <a:alphaModFix/>
          </a:blip>
          <a:stretch>
            <a:fillRect/>
          </a:stretch>
        </p:blipFill>
        <p:spPr>
          <a:xfrm>
            <a:off x="4572000" y="377425"/>
            <a:ext cx="3833600" cy="4171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title"/>
          </p:nvPr>
        </p:nvSpPr>
        <p:spPr>
          <a:xfrm>
            <a:off x="-10500" y="0"/>
            <a:ext cx="3771900" cy="18291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Automated Testing</a:t>
            </a:r>
            <a:endParaRPr/>
          </a:p>
        </p:txBody>
      </p:sp>
      <p:sp>
        <p:nvSpPr>
          <p:cNvPr id="224" name="Google Shape;224;p33"/>
          <p:cNvSpPr txBox="1"/>
          <p:nvPr/>
        </p:nvSpPr>
        <p:spPr>
          <a:xfrm>
            <a:off x="503625" y="4144500"/>
            <a:ext cx="3043200" cy="999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1300">
                <a:solidFill>
                  <a:schemeClr val="accent2"/>
                </a:solidFill>
                <a:latin typeface="Roboto"/>
                <a:ea typeface="Roboto"/>
                <a:cs typeface="Roboto"/>
                <a:sym typeface="Roboto"/>
              </a:rPr>
              <a:t>Github:</a:t>
            </a:r>
            <a:endParaRPr sz="1300">
              <a:solidFill>
                <a:schemeClr val="accent2"/>
              </a:solidFill>
              <a:latin typeface="Roboto"/>
              <a:ea typeface="Roboto"/>
              <a:cs typeface="Roboto"/>
              <a:sym typeface="Roboto"/>
            </a:endParaRPr>
          </a:p>
          <a:p>
            <a:pPr indent="0" lvl="0" marL="0" rtl="0" algn="just">
              <a:lnSpc>
                <a:spcPct val="115000"/>
              </a:lnSpc>
              <a:spcBef>
                <a:spcPts val="1200"/>
              </a:spcBef>
              <a:spcAft>
                <a:spcPts val="1200"/>
              </a:spcAft>
              <a:buNone/>
            </a:pPr>
            <a:r>
              <a:rPr lang="en" sz="1300" u="sng">
                <a:solidFill>
                  <a:srgbClr val="0084FF"/>
                </a:solidFill>
                <a:latin typeface="Roboto"/>
                <a:ea typeface="Roboto"/>
                <a:cs typeface="Roboto"/>
                <a:sym typeface="Roboto"/>
                <a:hlinkClick r:id="rId3">
                  <a:extLst>
                    <a:ext uri="{A12FA001-AC4F-418D-AE19-62706E023703}">
                      <ahyp:hlinkClr val="tx"/>
                    </a:ext>
                  </a:extLst>
                </a:hlinkClick>
              </a:rPr>
              <a:t>https://github.com/Mateesescu-Niki/AutomatedTests/tree/master</a:t>
            </a:r>
            <a:endParaRPr>
              <a:solidFill>
                <a:srgbClr val="0084FF"/>
              </a:solidFill>
              <a:latin typeface="Roboto"/>
              <a:ea typeface="Roboto"/>
              <a:cs typeface="Roboto"/>
              <a:sym typeface="Roboto"/>
            </a:endParaRPr>
          </a:p>
        </p:txBody>
      </p:sp>
      <p:pic>
        <p:nvPicPr>
          <p:cNvPr id="225" name="Google Shape;225;p33"/>
          <p:cNvPicPr preferRelativeResize="0"/>
          <p:nvPr/>
        </p:nvPicPr>
        <p:blipFill>
          <a:blip r:embed="rId4">
            <a:alphaModFix/>
          </a:blip>
          <a:stretch>
            <a:fillRect/>
          </a:stretch>
        </p:blipFill>
        <p:spPr>
          <a:xfrm>
            <a:off x="4417425" y="371475"/>
            <a:ext cx="4391025" cy="44005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4"/>
          <p:cNvSpPr txBox="1"/>
          <p:nvPr>
            <p:ph type="title"/>
          </p:nvPr>
        </p:nvSpPr>
        <p:spPr>
          <a:xfrm>
            <a:off x="0" y="1949400"/>
            <a:ext cx="9144000" cy="12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200"/>
              <a:t>Project Demo</a:t>
            </a:r>
            <a:endParaRPr sz="72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5"/>
          <p:cNvSpPr txBox="1"/>
          <p:nvPr>
            <p:ph type="title"/>
          </p:nvPr>
        </p:nvSpPr>
        <p:spPr>
          <a:xfrm>
            <a:off x="1902600" y="1949400"/>
            <a:ext cx="5334900" cy="12447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Q&amp;A</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3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5"/>
          <p:cNvSpPr txBox="1"/>
          <p:nvPr>
            <p:ph type="title"/>
          </p:nvPr>
        </p:nvSpPr>
        <p:spPr>
          <a:xfrm>
            <a:off x="311700" y="341100"/>
            <a:ext cx="8520600" cy="623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Team presentation</a:t>
            </a:r>
            <a:endParaRPr/>
          </a:p>
        </p:txBody>
      </p:sp>
      <p:grpSp>
        <p:nvGrpSpPr>
          <p:cNvPr id="82" name="Google Shape;82;p15"/>
          <p:cNvGrpSpPr/>
          <p:nvPr/>
        </p:nvGrpSpPr>
        <p:grpSpPr>
          <a:xfrm>
            <a:off x="2017425" y="1970025"/>
            <a:ext cx="1618800" cy="2075600"/>
            <a:chOff x="2003475" y="1969500"/>
            <a:chExt cx="1618800" cy="2075600"/>
          </a:xfrm>
        </p:grpSpPr>
        <p:pic>
          <p:nvPicPr>
            <p:cNvPr id="83" name="Google Shape;83;p15"/>
            <p:cNvPicPr preferRelativeResize="0"/>
            <p:nvPr/>
          </p:nvPicPr>
          <p:blipFill>
            <a:blip r:embed="rId3">
              <a:alphaModFix/>
            </a:blip>
            <a:stretch>
              <a:fillRect/>
            </a:stretch>
          </p:blipFill>
          <p:spPr>
            <a:xfrm>
              <a:off x="2003475" y="1969500"/>
              <a:ext cx="1542000" cy="1547400"/>
            </a:xfrm>
            <a:prstGeom prst="ellipse">
              <a:avLst/>
            </a:prstGeom>
            <a:noFill/>
            <a:ln>
              <a:noFill/>
            </a:ln>
            <a:effectLst>
              <a:outerShdw blurRad="285750" rotWithShape="0" algn="bl" dir="6000000" dist="76200">
                <a:srgbClr val="000000">
                  <a:alpha val="75000"/>
                </a:srgbClr>
              </a:outerShdw>
            </a:effectLst>
          </p:spPr>
        </p:pic>
        <p:sp>
          <p:nvSpPr>
            <p:cNvPr id="84" name="Google Shape;84;p15"/>
            <p:cNvSpPr txBox="1"/>
            <p:nvPr/>
          </p:nvSpPr>
          <p:spPr>
            <a:xfrm>
              <a:off x="2003475" y="3644900"/>
              <a:ext cx="16188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Mateeșescu Niki</a:t>
              </a:r>
              <a:endParaRPr>
                <a:latin typeface="Roboto"/>
                <a:ea typeface="Roboto"/>
                <a:cs typeface="Roboto"/>
                <a:sym typeface="Roboto"/>
              </a:endParaRPr>
            </a:p>
          </p:txBody>
        </p:sp>
      </p:grpSp>
      <p:grpSp>
        <p:nvGrpSpPr>
          <p:cNvPr id="85" name="Google Shape;85;p15"/>
          <p:cNvGrpSpPr/>
          <p:nvPr/>
        </p:nvGrpSpPr>
        <p:grpSpPr>
          <a:xfrm>
            <a:off x="0" y="1970025"/>
            <a:ext cx="1938600" cy="2074550"/>
            <a:chOff x="0" y="1970550"/>
            <a:chExt cx="1938600" cy="2074550"/>
          </a:xfrm>
        </p:grpSpPr>
        <p:pic>
          <p:nvPicPr>
            <p:cNvPr id="86" name="Google Shape;86;p15"/>
            <p:cNvPicPr preferRelativeResize="0"/>
            <p:nvPr/>
          </p:nvPicPr>
          <p:blipFill rotWithShape="1">
            <a:blip r:embed="rId4">
              <a:alphaModFix/>
            </a:blip>
            <a:srcRect b="24319" l="0" r="1429" t="11598"/>
            <a:stretch/>
          </p:blipFill>
          <p:spPr>
            <a:xfrm>
              <a:off x="147625" y="1970550"/>
              <a:ext cx="1545300" cy="1545300"/>
            </a:xfrm>
            <a:prstGeom prst="ellipse">
              <a:avLst/>
            </a:prstGeom>
            <a:noFill/>
            <a:ln>
              <a:noFill/>
            </a:ln>
            <a:effectLst>
              <a:outerShdw blurRad="285750" rotWithShape="0" algn="bl" dir="6000000" dist="76200">
                <a:srgbClr val="000000">
                  <a:alpha val="75000"/>
                </a:srgbClr>
              </a:outerShdw>
            </a:effectLst>
          </p:spPr>
        </p:pic>
        <p:sp>
          <p:nvSpPr>
            <p:cNvPr id="87" name="Google Shape;87;p15"/>
            <p:cNvSpPr txBox="1"/>
            <p:nvPr/>
          </p:nvSpPr>
          <p:spPr>
            <a:xfrm>
              <a:off x="0" y="3644900"/>
              <a:ext cx="19386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Mertic</a:t>
              </a:r>
              <a:r>
                <a:rPr lang="en">
                  <a:latin typeface="Roboto"/>
                  <a:ea typeface="Roboto"/>
                  <a:cs typeface="Roboto"/>
                  <a:sym typeface="Roboto"/>
                </a:rPr>
                <a:t> Lucia-Maria</a:t>
              </a:r>
              <a:endParaRPr>
                <a:latin typeface="Roboto"/>
                <a:ea typeface="Roboto"/>
                <a:cs typeface="Roboto"/>
                <a:sym typeface="Roboto"/>
              </a:endParaRPr>
            </a:p>
          </p:txBody>
        </p:sp>
      </p:grpSp>
      <p:grpSp>
        <p:nvGrpSpPr>
          <p:cNvPr id="88" name="Google Shape;88;p15"/>
          <p:cNvGrpSpPr/>
          <p:nvPr/>
        </p:nvGrpSpPr>
        <p:grpSpPr>
          <a:xfrm>
            <a:off x="3820350" y="1970553"/>
            <a:ext cx="1747500" cy="2074543"/>
            <a:chOff x="3799350" y="1970557"/>
            <a:chExt cx="1747500" cy="2074543"/>
          </a:xfrm>
        </p:grpSpPr>
        <p:pic>
          <p:nvPicPr>
            <p:cNvPr id="89" name="Google Shape;89;p15"/>
            <p:cNvPicPr preferRelativeResize="0"/>
            <p:nvPr/>
          </p:nvPicPr>
          <p:blipFill rotWithShape="1">
            <a:blip r:embed="rId5">
              <a:alphaModFix/>
            </a:blip>
            <a:srcRect b="0" l="3512" r="0" t="0"/>
            <a:stretch/>
          </p:blipFill>
          <p:spPr>
            <a:xfrm>
              <a:off x="3799350" y="1970557"/>
              <a:ext cx="1545300" cy="1545300"/>
            </a:xfrm>
            <a:prstGeom prst="ellipse">
              <a:avLst/>
            </a:prstGeom>
            <a:noFill/>
            <a:ln>
              <a:noFill/>
            </a:ln>
            <a:effectLst>
              <a:outerShdw blurRad="285750" rotWithShape="0" algn="bl" dir="6000000" dist="76200">
                <a:srgbClr val="000000">
                  <a:alpha val="75000"/>
                </a:srgbClr>
              </a:outerShdw>
            </a:effectLst>
          </p:spPr>
        </p:pic>
        <p:sp>
          <p:nvSpPr>
            <p:cNvPr id="90" name="Google Shape;90;p15"/>
            <p:cNvSpPr txBox="1"/>
            <p:nvPr/>
          </p:nvSpPr>
          <p:spPr>
            <a:xfrm>
              <a:off x="3799350" y="3644900"/>
              <a:ext cx="17475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Bursuc Ștefana</a:t>
              </a:r>
              <a:endParaRPr>
                <a:latin typeface="Roboto"/>
                <a:ea typeface="Roboto"/>
                <a:cs typeface="Roboto"/>
                <a:sym typeface="Roboto"/>
              </a:endParaRPr>
            </a:p>
          </p:txBody>
        </p:sp>
      </p:grpSp>
      <p:grpSp>
        <p:nvGrpSpPr>
          <p:cNvPr id="91" name="Google Shape;91;p15"/>
          <p:cNvGrpSpPr/>
          <p:nvPr/>
        </p:nvGrpSpPr>
        <p:grpSpPr>
          <a:xfrm>
            <a:off x="5675775" y="1970025"/>
            <a:ext cx="1542000" cy="2074550"/>
            <a:chOff x="5598525" y="1970550"/>
            <a:chExt cx="1542000" cy="2074550"/>
          </a:xfrm>
        </p:grpSpPr>
        <p:pic>
          <p:nvPicPr>
            <p:cNvPr id="92" name="Google Shape;92;p15"/>
            <p:cNvPicPr preferRelativeResize="0"/>
            <p:nvPr/>
          </p:nvPicPr>
          <p:blipFill rotWithShape="1">
            <a:blip r:embed="rId6">
              <a:alphaModFix/>
            </a:blip>
            <a:srcRect b="42259" l="33621" r="13305" t="21503"/>
            <a:stretch/>
          </p:blipFill>
          <p:spPr>
            <a:xfrm>
              <a:off x="5598525" y="1970550"/>
              <a:ext cx="1542000" cy="1545300"/>
            </a:xfrm>
            <a:prstGeom prst="ellipse">
              <a:avLst/>
            </a:prstGeom>
            <a:noFill/>
            <a:ln>
              <a:noFill/>
            </a:ln>
            <a:effectLst>
              <a:outerShdw blurRad="285750" rotWithShape="0" algn="bl" dir="6000000" dist="76200">
                <a:srgbClr val="000000">
                  <a:alpha val="75000"/>
                </a:srgbClr>
              </a:outerShdw>
            </a:effectLst>
          </p:spPr>
        </p:pic>
        <p:sp>
          <p:nvSpPr>
            <p:cNvPr id="93" name="Google Shape;93;p15"/>
            <p:cNvSpPr txBox="1"/>
            <p:nvPr/>
          </p:nvSpPr>
          <p:spPr>
            <a:xfrm>
              <a:off x="5723925" y="3644900"/>
              <a:ext cx="13716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Lungu </a:t>
              </a:r>
              <a:r>
                <a:rPr lang="en">
                  <a:latin typeface="Roboto"/>
                  <a:ea typeface="Roboto"/>
                  <a:cs typeface="Roboto"/>
                  <a:sym typeface="Roboto"/>
                </a:rPr>
                <a:t>Ștefania</a:t>
              </a:r>
              <a:endParaRPr>
                <a:latin typeface="Roboto"/>
                <a:ea typeface="Roboto"/>
                <a:cs typeface="Roboto"/>
                <a:sym typeface="Roboto"/>
              </a:endParaRPr>
            </a:p>
          </p:txBody>
        </p:sp>
      </p:grpSp>
      <p:grpSp>
        <p:nvGrpSpPr>
          <p:cNvPr id="94" name="Google Shape;94;p15"/>
          <p:cNvGrpSpPr/>
          <p:nvPr/>
        </p:nvGrpSpPr>
        <p:grpSpPr>
          <a:xfrm>
            <a:off x="7449600" y="1970025"/>
            <a:ext cx="1565100" cy="2074550"/>
            <a:chOff x="7602000" y="1970025"/>
            <a:chExt cx="1565100" cy="2074550"/>
          </a:xfrm>
        </p:grpSpPr>
        <p:pic>
          <p:nvPicPr>
            <p:cNvPr id="95" name="Google Shape;95;p15"/>
            <p:cNvPicPr preferRelativeResize="0"/>
            <p:nvPr/>
          </p:nvPicPr>
          <p:blipFill rotWithShape="1">
            <a:blip r:embed="rId7">
              <a:alphaModFix/>
            </a:blip>
            <a:srcRect b="48333" l="21772" r="27394" t="7290"/>
            <a:stretch/>
          </p:blipFill>
          <p:spPr>
            <a:xfrm>
              <a:off x="7602000" y="1970025"/>
              <a:ext cx="1545300" cy="1545300"/>
            </a:xfrm>
            <a:prstGeom prst="ellipse">
              <a:avLst/>
            </a:prstGeom>
            <a:noFill/>
            <a:ln>
              <a:noFill/>
            </a:ln>
            <a:effectLst>
              <a:outerShdw blurRad="285750" rotWithShape="0" algn="bl" dir="6000000" dist="76200">
                <a:srgbClr val="000000">
                  <a:alpha val="75000"/>
                </a:srgbClr>
              </a:outerShdw>
            </a:effectLst>
          </p:spPr>
        </p:pic>
        <p:sp>
          <p:nvSpPr>
            <p:cNvPr id="96" name="Google Shape;96;p15"/>
            <p:cNvSpPr txBox="1"/>
            <p:nvPr/>
          </p:nvSpPr>
          <p:spPr>
            <a:xfrm>
              <a:off x="7706700" y="3644375"/>
              <a:ext cx="14604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Blanaru Ioana</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6"/>
          <p:cNvSpPr txBox="1"/>
          <p:nvPr>
            <p:ph type="title"/>
          </p:nvPr>
        </p:nvSpPr>
        <p:spPr>
          <a:xfrm>
            <a:off x="1212500" y="1190125"/>
            <a:ext cx="1955400" cy="1063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Agenda</a:t>
            </a:r>
            <a:endParaRPr/>
          </a:p>
        </p:txBody>
      </p:sp>
      <p:sp>
        <p:nvSpPr>
          <p:cNvPr id="102" name="Google Shape;102;p16"/>
          <p:cNvSpPr txBox="1"/>
          <p:nvPr>
            <p:ph idx="1" type="body"/>
          </p:nvPr>
        </p:nvSpPr>
        <p:spPr>
          <a:xfrm>
            <a:off x="4644675" y="479475"/>
            <a:ext cx="4166400" cy="4098600"/>
          </a:xfrm>
          <a:prstGeom prst="rect">
            <a:avLst/>
          </a:prstGeom>
        </p:spPr>
        <p:txBody>
          <a:bodyPr anchorCtr="0" anchor="t" bIns="91425" lIns="91425" spcFirstLastPara="1" rIns="91425" wrap="square" tIns="91425">
            <a:normAutofit lnSpcReduction="20000"/>
          </a:bodyPr>
          <a:lstStyle/>
          <a:p>
            <a:pPr indent="-342900" lvl="0" marL="457200" rtl="0" algn="l">
              <a:lnSpc>
                <a:spcPct val="200000"/>
              </a:lnSpc>
              <a:spcBef>
                <a:spcPts val="0"/>
              </a:spcBef>
              <a:spcAft>
                <a:spcPts val="0"/>
              </a:spcAft>
              <a:buSzPts val="1800"/>
              <a:buChar char="★"/>
            </a:pPr>
            <a:r>
              <a:rPr lang="en" sz="1800"/>
              <a:t>Project presentation</a:t>
            </a:r>
            <a:endParaRPr sz="1800"/>
          </a:p>
          <a:p>
            <a:pPr indent="-342900" lvl="0" marL="457200" rtl="0" algn="l">
              <a:lnSpc>
                <a:spcPct val="200000"/>
              </a:lnSpc>
              <a:spcBef>
                <a:spcPts val="0"/>
              </a:spcBef>
              <a:spcAft>
                <a:spcPts val="0"/>
              </a:spcAft>
              <a:buSzPts val="1800"/>
              <a:buChar char="★"/>
            </a:pPr>
            <a:r>
              <a:rPr lang="en" sz="1800"/>
              <a:t>Figma model </a:t>
            </a:r>
            <a:endParaRPr sz="1800"/>
          </a:p>
          <a:p>
            <a:pPr indent="-342900" lvl="0" marL="457200" rtl="0" algn="l">
              <a:lnSpc>
                <a:spcPct val="200000"/>
              </a:lnSpc>
              <a:spcBef>
                <a:spcPts val="0"/>
              </a:spcBef>
              <a:spcAft>
                <a:spcPts val="0"/>
              </a:spcAft>
              <a:buSzPts val="1800"/>
              <a:buChar char="★"/>
            </a:pPr>
            <a:r>
              <a:rPr lang="en" sz="1800"/>
              <a:t>Database layer </a:t>
            </a:r>
            <a:endParaRPr sz="1800"/>
          </a:p>
          <a:p>
            <a:pPr indent="-342900" lvl="0" marL="457200" rtl="0" algn="l">
              <a:lnSpc>
                <a:spcPct val="200000"/>
              </a:lnSpc>
              <a:spcBef>
                <a:spcPts val="0"/>
              </a:spcBef>
              <a:spcAft>
                <a:spcPts val="0"/>
              </a:spcAft>
              <a:buSzPts val="1800"/>
              <a:buChar char="★"/>
            </a:pPr>
            <a:r>
              <a:rPr lang="en" sz="1800"/>
              <a:t>Backend code/Swagger</a:t>
            </a:r>
            <a:endParaRPr sz="1800"/>
          </a:p>
          <a:p>
            <a:pPr indent="-342900" lvl="0" marL="457200" rtl="0" algn="l">
              <a:lnSpc>
                <a:spcPct val="200000"/>
              </a:lnSpc>
              <a:spcBef>
                <a:spcPts val="0"/>
              </a:spcBef>
              <a:spcAft>
                <a:spcPts val="0"/>
              </a:spcAft>
              <a:buSzPts val="1800"/>
              <a:buChar char="★"/>
            </a:pPr>
            <a:r>
              <a:rPr lang="en" sz="1800"/>
              <a:t>Frontend code</a:t>
            </a:r>
            <a:endParaRPr sz="1800"/>
          </a:p>
          <a:p>
            <a:pPr indent="-342900" lvl="0" marL="457200" rtl="0" algn="l">
              <a:lnSpc>
                <a:spcPct val="200000"/>
              </a:lnSpc>
              <a:spcBef>
                <a:spcPts val="0"/>
              </a:spcBef>
              <a:spcAft>
                <a:spcPts val="0"/>
              </a:spcAft>
              <a:buSzPts val="1800"/>
              <a:buChar char="★"/>
            </a:pPr>
            <a:r>
              <a:rPr lang="en" sz="1800"/>
              <a:t>Developer/Automated Testing</a:t>
            </a:r>
            <a:endParaRPr sz="1800"/>
          </a:p>
          <a:p>
            <a:pPr indent="-342900" lvl="0" marL="457200" rtl="0" algn="l">
              <a:lnSpc>
                <a:spcPct val="200000"/>
              </a:lnSpc>
              <a:spcBef>
                <a:spcPts val="0"/>
              </a:spcBef>
              <a:spcAft>
                <a:spcPts val="0"/>
              </a:spcAft>
              <a:buSzPts val="1800"/>
              <a:buChar char="★"/>
            </a:pPr>
            <a:r>
              <a:rPr lang="en" sz="1800"/>
              <a:t>Project Demo</a:t>
            </a:r>
            <a:endParaRPr sz="1800"/>
          </a:p>
          <a:p>
            <a:pPr indent="-342900" lvl="0" marL="457200" rtl="0" algn="l">
              <a:lnSpc>
                <a:spcPct val="200000"/>
              </a:lnSpc>
              <a:spcBef>
                <a:spcPts val="0"/>
              </a:spcBef>
              <a:spcAft>
                <a:spcPts val="0"/>
              </a:spcAft>
              <a:buSzPts val="1800"/>
              <a:buChar char="★"/>
            </a:pPr>
            <a:r>
              <a:rPr lang="en" sz="1800"/>
              <a:t>Q&amp;A</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7"/>
          <p:cNvSpPr txBox="1"/>
          <p:nvPr>
            <p:ph type="title"/>
          </p:nvPr>
        </p:nvSpPr>
        <p:spPr>
          <a:xfrm>
            <a:off x="311700" y="293600"/>
            <a:ext cx="8520600" cy="623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Project presentation</a:t>
            </a:r>
            <a:endParaRPr/>
          </a:p>
        </p:txBody>
      </p:sp>
      <p:sp>
        <p:nvSpPr>
          <p:cNvPr id="108" name="Google Shape;108;p17"/>
          <p:cNvSpPr txBox="1"/>
          <p:nvPr/>
        </p:nvSpPr>
        <p:spPr>
          <a:xfrm>
            <a:off x="2532750" y="1508850"/>
            <a:ext cx="4078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Features applicable for our project :</a:t>
            </a:r>
            <a:endParaRPr b="1" sz="1800">
              <a:latin typeface="Roboto"/>
              <a:ea typeface="Roboto"/>
              <a:cs typeface="Roboto"/>
              <a:sym typeface="Roboto"/>
            </a:endParaRPr>
          </a:p>
        </p:txBody>
      </p:sp>
      <p:sp>
        <p:nvSpPr>
          <p:cNvPr id="109" name="Google Shape;109;p17"/>
          <p:cNvSpPr txBox="1"/>
          <p:nvPr/>
        </p:nvSpPr>
        <p:spPr>
          <a:xfrm>
            <a:off x="758100" y="2382350"/>
            <a:ext cx="76278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Web service with onion architecture;</a:t>
            </a:r>
            <a:endParaRPr/>
          </a:p>
          <a:p>
            <a:pPr indent="-317500" lvl="0" marL="457200" rtl="0" algn="l">
              <a:spcBef>
                <a:spcPts val="0"/>
              </a:spcBef>
              <a:spcAft>
                <a:spcPts val="0"/>
              </a:spcAft>
              <a:buSzPts val="1400"/>
              <a:buChar char="★"/>
            </a:pPr>
            <a:r>
              <a:rPr lang="en"/>
              <a:t>Landing screen with options to add login name and password/Forgot password;</a:t>
            </a:r>
            <a:endParaRPr/>
          </a:p>
          <a:p>
            <a:pPr indent="-317500" lvl="0" marL="457200" rtl="0" algn="l">
              <a:spcBef>
                <a:spcPts val="0"/>
              </a:spcBef>
              <a:spcAft>
                <a:spcPts val="0"/>
              </a:spcAft>
              <a:buSzPts val="1400"/>
              <a:buChar char="★"/>
            </a:pPr>
            <a:r>
              <a:rPr lang="en"/>
              <a:t>Each form has one of more of the following options: Add, Edit, Delete.</a:t>
            </a:r>
            <a:endParaRPr/>
          </a:p>
          <a:p>
            <a:pPr indent="-317500" lvl="0" marL="457200" rtl="0" algn="l">
              <a:spcBef>
                <a:spcPts val="0"/>
              </a:spcBef>
              <a:spcAft>
                <a:spcPts val="0"/>
              </a:spcAft>
              <a:buSzPts val="1400"/>
              <a:buChar char="★"/>
            </a:pPr>
            <a:r>
              <a:rPr lang="en"/>
              <a:t>Approval/Rejection features by the administrator role;</a:t>
            </a:r>
            <a:endParaRPr/>
          </a:p>
          <a:p>
            <a:pPr indent="-317500" lvl="0" marL="457200" rtl="0" algn="l">
              <a:spcBef>
                <a:spcPts val="0"/>
              </a:spcBef>
              <a:spcAft>
                <a:spcPts val="0"/>
              </a:spcAft>
              <a:buSzPts val="1400"/>
              <a:buChar char="★"/>
            </a:pPr>
            <a:r>
              <a:rPr lang="en"/>
              <a:t>A short user manual implemented as a web page in application.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8"/>
          <p:cNvSpPr txBox="1"/>
          <p:nvPr>
            <p:ph type="title"/>
          </p:nvPr>
        </p:nvSpPr>
        <p:spPr>
          <a:xfrm>
            <a:off x="311700" y="302225"/>
            <a:ext cx="8520600" cy="623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UI/UX design with Figma</a:t>
            </a:r>
            <a:endParaRPr/>
          </a:p>
        </p:txBody>
      </p:sp>
      <p:pic>
        <p:nvPicPr>
          <p:cNvPr id="115" name="Google Shape;115;p18"/>
          <p:cNvPicPr preferRelativeResize="0"/>
          <p:nvPr/>
        </p:nvPicPr>
        <p:blipFill>
          <a:blip r:embed="rId3">
            <a:alphaModFix/>
          </a:blip>
          <a:stretch>
            <a:fillRect/>
          </a:stretch>
        </p:blipFill>
        <p:spPr>
          <a:xfrm>
            <a:off x="4847300" y="1292600"/>
            <a:ext cx="4296694" cy="3850900"/>
          </a:xfrm>
          <a:prstGeom prst="rect">
            <a:avLst/>
          </a:prstGeom>
          <a:noFill/>
          <a:ln>
            <a:noFill/>
          </a:ln>
        </p:spPr>
      </p:pic>
      <p:sp>
        <p:nvSpPr>
          <p:cNvPr id="116" name="Google Shape;116;p18"/>
          <p:cNvSpPr txBox="1"/>
          <p:nvPr/>
        </p:nvSpPr>
        <p:spPr>
          <a:xfrm>
            <a:off x="147625" y="1292600"/>
            <a:ext cx="4040100" cy="2339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latin typeface="Roboto"/>
                <a:ea typeface="Roboto"/>
                <a:cs typeface="Roboto"/>
                <a:sym typeface="Roboto"/>
              </a:rPr>
              <a:t>We designed our project in Figma. </a:t>
            </a:r>
            <a:endParaRPr>
              <a:latin typeface="Roboto"/>
              <a:ea typeface="Roboto"/>
              <a:cs typeface="Roboto"/>
              <a:sym typeface="Roboto"/>
            </a:endParaRPr>
          </a:p>
          <a:p>
            <a:pPr indent="0" lvl="0" marL="0" rtl="0" algn="just">
              <a:spcBef>
                <a:spcPts val="0"/>
              </a:spcBef>
              <a:spcAft>
                <a:spcPts val="0"/>
              </a:spcAft>
              <a:buNone/>
            </a:pPr>
            <a:r>
              <a:rPr lang="en">
                <a:latin typeface="Roboto"/>
                <a:ea typeface="Roboto"/>
                <a:cs typeface="Roboto"/>
                <a:sym typeface="Roboto"/>
              </a:rPr>
              <a:t>We learned:</a:t>
            </a:r>
            <a:endParaRPr>
              <a:latin typeface="Roboto"/>
              <a:ea typeface="Roboto"/>
              <a:cs typeface="Roboto"/>
              <a:sym typeface="Roboto"/>
            </a:endParaRPr>
          </a:p>
          <a:p>
            <a:pPr indent="-317500" lvl="0" marL="457200" rtl="0" algn="just">
              <a:spcBef>
                <a:spcPts val="0"/>
              </a:spcBef>
              <a:spcAft>
                <a:spcPts val="0"/>
              </a:spcAft>
              <a:buSzPts val="1400"/>
              <a:buFont typeface="Roboto"/>
              <a:buChar char="➢"/>
            </a:pPr>
            <a:r>
              <a:rPr lang="en">
                <a:latin typeface="Roboto"/>
                <a:ea typeface="Roboto"/>
                <a:cs typeface="Roboto"/>
                <a:sym typeface="Roboto"/>
              </a:rPr>
              <a:t>how to choose the right colors, typography, shapes and sizing;</a:t>
            </a:r>
            <a:endParaRPr>
              <a:latin typeface="Roboto"/>
              <a:ea typeface="Roboto"/>
              <a:cs typeface="Roboto"/>
              <a:sym typeface="Roboto"/>
            </a:endParaRPr>
          </a:p>
          <a:p>
            <a:pPr indent="-317500" lvl="0" marL="457200" rtl="0" algn="just">
              <a:spcBef>
                <a:spcPts val="0"/>
              </a:spcBef>
              <a:spcAft>
                <a:spcPts val="0"/>
              </a:spcAft>
              <a:buSzPts val="1400"/>
              <a:buFont typeface="Roboto"/>
              <a:buChar char="➢"/>
            </a:pPr>
            <a:r>
              <a:rPr lang="en">
                <a:latin typeface="Roboto"/>
                <a:ea typeface="Roboto"/>
                <a:cs typeface="Roboto"/>
                <a:sym typeface="Roboto"/>
              </a:rPr>
              <a:t>how to create wireframes;</a:t>
            </a:r>
            <a:endParaRPr>
              <a:latin typeface="Roboto"/>
              <a:ea typeface="Roboto"/>
              <a:cs typeface="Roboto"/>
              <a:sym typeface="Roboto"/>
            </a:endParaRPr>
          </a:p>
          <a:p>
            <a:pPr indent="-317500" lvl="0" marL="457200" rtl="0" algn="just">
              <a:spcBef>
                <a:spcPts val="0"/>
              </a:spcBef>
              <a:spcAft>
                <a:spcPts val="0"/>
              </a:spcAft>
              <a:buSzPts val="1400"/>
              <a:buFont typeface="Roboto"/>
              <a:buChar char="➢"/>
            </a:pPr>
            <a:r>
              <a:rPr lang="en">
                <a:latin typeface="Roboto"/>
                <a:ea typeface="Roboto"/>
                <a:cs typeface="Roboto"/>
                <a:sym typeface="Roboto"/>
              </a:rPr>
              <a:t>how to interact with the design, making interactive components;</a:t>
            </a:r>
            <a:endParaRPr>
              <a:latin typeface="Roboto"/>
              <a:ea typeface="Roboto"/>
              <a:cs typeface="Roboto"/>
              <a:sym typeface="Roboto"/>
            </a:endParaRPr>
          </a:p>
          <a:p>
            <a:pPr indent="-317500" lvl="0" marL="457200" rtl="0" algn="just">
              <a:spcBef>
                <a:spcPts val="0"/>
              </a:spcBef>
              <a:spcAft>
                <a:spcPts val="0"/>
              </a:spcAft>
              <a:buSzPts val="1400"/>
              <a:buFont typeface="Roboto"/>
              <a:buChar char="➢"/>
            </a:pPr>
            <a:r>
              <a:rPr lang="en">
                <a:latin typeface="Roboto"/>
                <a:ea typeface="Roboto"/>
                <a:cs typeface="Roboto"/>
                <a:sym typeface="Roboto"/>
              </a:rPr>
              <a:t>how user psychology works so that any user can easily find the information they’re looking for.</a:t>
            </a:r>
            <a:endParaRPr>
              <a:latin typeface="Roboto"/>
              <a:ea typeface="Roboto"/>
              <a:cs typeface="Roboto"/>
              <a:sym typeface="Roboto"/>
            </a:endParaRPr>
          </a:p>
        </p:txBody>
      </p:sp>
      <p:sp>
        <p:nvSpPr>
          <p:cNvPr id="117" name="Google Shape;117;p18"/>
          <p:cNvSpPr txBox="1"/>
          <p:nvPr/>
        </p:nvSpPr>
        <p:spPr>
          <a:xfrm>
            <a:off x="96600" y="4172325"/>
            <a:ext cx="4699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rgbClr val="0084FF"/>
                </a:solidFill>
                <a:hlinkClick r:id="rId4">
                  <a:extLst>
                    <a:ext uri="{A12FA001-AC4F-418D-AE19-62706E023703}">
                      <ahyp:hlinkClr val="tx"/>
                    </a:ext>
                  </a:extLst>
                </a:hlinkClick>
              </a:rPr>
              <a:t>https://www.figma.com/file/N1io0vcjacQL5mSzuIvTcR/Centric-Summer-Practice--Students-of-Tudor-Vladimirescu's-Portal?node-id=2%3A135</a:t>
            </a:r>
            <a:endParaRPr>
              <a:solidFill>
                <a:srgbClr val="0084FF"/>
              </a:solidFill>
            </a:endParaRPr>
          </a:p>
        </p:txBody>
      </p:sp>
      <p:sp>
        <p:nvSpPr>
          <p:cNvPr id="118" name="Google Shape;118;p18"/>
          <p:cNvSpPr txBox="1"/>
          <p:nvPr/>
        </p:nvSpPr>
        <p:spPr>
          <a:xfrm>
            <a:off x="96600" y="3845000"/>
            <a:ext cx="447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Figma file:</a:t>
            </a:r>
            <a:endParaRPr>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311700" y="280175"/>
            <a:ext cx="8520600" cy="623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Database layer </a:t>
            </a:r>
            <a:endParaRPr/>
          </a:p>
        </p:txBody>
      </p:sp>
      <p:sp>
        <p:nvSpPr>
          <p:cNvPr id="124" name="Google Shape;124;p19"/>
          <p:cNvSpPr txBox="1"/>
          <p:nvPr/>
        </p:nvSpPr>
        <p:spPr>
          <a:xfrm>
            <a:off x="377075" y="1970550"/>
            <a:ext cx="8520600" cy="2555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t>For the project we have to design a database for an application that manages the activity of a campus.</a:t>
            </a:r>
            <a:endParaRPr sz="2100">
              <a:solidFill>
                <a:srgbClr val="202124"/>
              </a:solidFill>
              <a:highlight>
                <a:srgbClr val="F8F9FA"/>
              </a:highlight>
            </a:endParaRPr>
          </a:p>
          <a:p>
            <a:pPr indent="0" lvl="0" marL="0" rtl="0" algn="just">
              <a:spcBef>
                <a:spcPts val="0"/>
              </a:spcBef>
              <a:spcAft>
                <a:spcPts val="0"/>
              </a:spcAft>
              <a:buNone/>
            </a:pPr>
            <a:r>
              <a:rPr lang="en">
                <a:latin typeface="Roboto"/>
                <a:ea typeface="Roboto"/>
                <a:cs typeface="Roboto"/>
                <a:sym typeface="Roboto"/>
              </a:rPr>
              <a:t> </a:t>
            </a:r>
            <a:endParaRPr>
              <a:latin typeface="Roboto"/>
              <a:ea typeface="Roboto"/>
              <a:cs typeface="Roboto"/>
              <a:sym typeface="Roboto"/>
            </a:endParaRPr>
          </a:p>
          <a:p>
            <a:pPr indent="0" lvl="0" marL="0" rtl="0" algn="just">
              <a:spcBef>
                <a:spcPts val="0"/>
              </a:spcBef>
              <a:spcAft>
                <a:spcPts val="0"/>
              </a:spcAft>
              <a:buNone/>
            </a:pPr>
            <a:r>
              <a:t/>
            </a:r>
            <a:endParaRPr>
              <a:latin typeface="Roboto"/>
              <a:ea typeface="Roboto"/>
              <a:cs typeface="Roboto"/>
              <a:sym typeface="Roboto"/>
            </a:endParaRPr>
          </a:p>
          <a:p>
            <a:pPr indent="0" lvl="0" marL="0" rtl="0" algn="just">
              <a:spcBef>
                <a:spcPts val="0"/>
              </a:spcBef>
              <a:spcAft>
                <a:spcPts val="0"/>
              </a:spcAft>
              <a:buNone/>
            </a:pPr>
            <a:r>
              <a:rPr b="1" lang="en">
                <a:latin typeface="Roboto"/>
                <a:ea typeface="Roboto"/>
                <a:cs typeface="Roboto"/>
                <a:sym typeface="Roboto"/>
              </a:rPr>
              <a:t>User - </a:t>
            </a:r>
            <a:r>
              <a:rPr lang="en">
                <a:latin typeface="Roboto"/>
                <a:ea typeface="Roboto"/>
                <a:cs typeface="Roboto"/>
                <a:sym typeface="Roboto"/>
              </a:rPr>
              <a:t> </a:t>
            </a:r>
            <a:r>
              <a:rPr lang="en"/>
              <a:t>students are registered in the system with the help of an unique id; the first name, last name, email, avatar, password and if he is an administrator or not are memorized.</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a:ea typeface="Roboto"/>
                <a:cs typeface="Roboto"/>
                <a:sym typeface="Roboto"/>
              </a:rPr>
              <a:t>Event - </a:t>
            </a:r>
            <a:r>
              <a:rPr lang="en"/>
              <a:t>events can only be created by the admin, they are registered in the system with the help of a unique id; the title, the content, the time it was created and the picture are memorized.</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a:ea typeface="Roboto"/>
                <a:cs typeface="Roboto"/>
                <a:sym typeface="Roboto"/>
              </a:rPr>
              <a:t>Likes_Event -</a:t>
            </a:r>
            <a:r>
              <a:rPr lang="en">
                <a:latin typeface="Roboto"/>
                <a:ea typeface="Roboto"/>
                <a:cs typeface="Roboto"/>
                <a:sym typeface="Roboto"/>
              </a:rPr>
              <a:t> </a:t>
            </a:r>
            <a:r>
              <a:rPr lang="en"/>
              <a:t>the likes given by several users are registered in the system with the help of a unique id; the event id, the user id and the number of likes are memorized.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311700" y="280175"/>
            <a:ext cx="8520600" cy="623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Database layer </a:t>
            </a:r>
            <a:endParaRPr/>
          </a:p>
        </p:txBody>
      </p:sp>
      <p:sp>
        <p:nvSpPr>
          <p:cNvPr id="130" name="Google Shape;130;p20"/>
          <p:cNvSpPr txBox="1"/>
          <p:nvPr/>
        </p:nvSpPr>
        <p:spPr>
          <a:xfrm>
            <a:off x="311700" y="1921100"/>
            <a:ext cx="8520600" cy="1908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latin typeface="Roboto"/>
                <a:ea typeface="Roboto"/>
                <a:cs typeface="Roboto"/>
                <a:sym typeface="Roboto"/>
              </a:rPr>
              <a:t>Topics - </a:t>
            </a:r>
            <a:r>
              <a:rPr lang="en"/>
              <a:t>topics created by students are registered in the system with the help of an unique id; the user id, the title, the content, the time it was created, the picture and the status are memorized. </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a:ea typeface="Roboto"/>
                <a:cs typeface="Roboto"/>
                <a:sym typeface="Roboto"/>
              </a:rPr>
              <a:t>Likes_Topic</a:t>
            </a:r>
            <a:r>
              <a:rPr b="1" lang="en">
                <a:latin typeface="Roboto"/>
                <a:ea typeface="Roboto"/>
                <a:cs typeface="Roboto"/>
                <a:sym typeface="Roboto"/>
              </a:rPr>
              <a:t> -</a:t>
            </a:r>
            <a:r>
              <a:rPr lang="en">
                <a:latin typeface="Roboto"/>
                <a:ea typeface="Roboto"/>
                <a:cs typeface="Roboto"/>
                <a:sym typeface="Roboto"/>
              </a:rPr>
              <a:t> </a:t>
            </a:r>
            <a:r>
              <a:rPr lang="en"/>
              <a:t>the likes given by several users are registered in the system with the help of an unique id; the topic id, the user id and the number of likes are memorized.</a:t>
            </a:r>
            <a:endParaRPr/>
          </a:p>
          <a:p>
            <a:pPr indent="0" lvl="0" marL="0" rtl="0" algn="just">
              <a:spcBef>
                <a:spcPts val="0"/>
              </a:spcBef>
              <a:spcAft>
                <a:spcPts val="0"/>
              </a:spcAft>
              <a:buNone/>
            </a:pPr>
            <a:r>
              <a:t/>
            </a:r>
            <a:endParaRPr/>
          </a:p>
          <a:p>
            <a:pPr indent="0" lvl="0" marL="0" rtl="0" algn="just">
              <a:spcBef>
                <a:spcPts val="0"/>
              </a:spcBef>
              <a:spcAft>
                <a:spcPts val="0"/>
              </a:spcAft>
              <a:buNone/>
            </a:pPr>
            <a:r>
              <a:rPr b="1" lang="en">
                <a:latin typeface="Roboto"/>
                <a:ea typeface="Roboto"/>
                <a:cs typeface="Roboto"/>
                <a:sym typeface="Roboto"/>
              </a:rPr>
              <a:t>Comment - </a:t>
            </a:r>
            <a:r>
              <a:rPr lang="en"/>
              <a:t>comments added by users are registered in the system with the help of a unique id; the topic id, the user id and all the comments on each post are memorized.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1"/>
          <p:cNvSpPr txBox="1"/>
          <p:nvPr>
            <p:ph type="title"/>
          </p:nvPr>
        </p:nvSpPr>
        <p:spPr>
          <a:xfrm>
            <a:off x="311700" y="280175"/>
            <a:ext cx="8520600" cy="623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Database layer </a:t>
            </a:r>
            <a:endParaRPr/>
          </a:p>
        </p:txBody>
      </p:sp>
      <p:pic>
        <p:nvPicPr>
          <p:cNvPr id="136" name="Google Shape;136;p21"/>
          <p:cNvPicPr preferRelativeResize="0"/>
          <p:nvPr/>
        </p:nvPicPr>
        <p:blipFill>
          <a:blip r:embed="rId3">
            <a:alphaModFix/>
          </a:blip>
          <a:stretch>
            <a:fillRect/>
          </a:stretch>
        </p:blipFill>
        <p:spPr>
          <a:xfrm>
            <a:off x="1498513" y="1456950"/>
            <a:ext cx="6146974" cy="35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